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390" r:id="rId3"/>
    <p:sldId id="431" r:id="rId4"/>
    <p:sldId id="391" r:id="rId5"/>
    <p:sldId id="416" r:id="rId6"/>
    <p:sldId id="414" r:id="rId7"/>
    <p:sldId id="692" r:id="rId8"/>
    <p:sldId id="693" r:id="rId9"/>
    <p:sldId id="392" r:id="rId10"/>
    <p:sldId id="425" r:id="rId11"/>
    <p:sldId id="428" r:id="rId12"/>
    <p:sldId id="429" r:id="rId13"/>
    <p:sldId id="430" r:id="rId14"/>
    <p:sldId id="427" r:id="rId15"/>
    <p:sldId id="420" r:id="rId16"/>
    <p:sldId id="393" r:id="rId17"/>
    <p:sldId id="394" r:id="rId18"/>
    <p:sldId id="395" r:id="rId19"/>
    <p:sldId id="432" r:id="rId20"/>
    <p:sldId id="433" r:id="rId21"/>
    <p:sldId id="434" r:id="rId22"/>
    <p:sldId id="435" r:id="rId23"/>
    <p:sldId id="436" r:id="rId24"/>
    <p:sldId id="397" r:id="rId25"/>
    <p:sldId id="440" r:id="rId26"/>
    <p:sldId id="438" r:id="rId27"/>
    <p:sldId id="554" r:id="rId28"/>
    <p:sldId id="627" r:id="rId29"/>
    <p:sldId id="684" r:id="rId30"/>
    <p:sldId id="628" r:id="rId31"/>
    <p:sldId id="629" r:id="rId32"/>
    <p:sldId id="630" r:id="rId33"/>
    <p:sldId id="631" r:id="rId34"/>
    <p:sldId id="632" r:id="rId35"/>
    <p:sldId id="633" r:id="rId36"/>
    <p:sldId id="556" r:id="rId37"/>
    <p:sldId id="689" r:id="rId38"/>
    <p:sldId id="557" r:id="rId39"/>
    <p:sldId id="558" r:id="rId40"/>
    <p:sldId id="690" r:id="rId41"/>
    <p:sldId id="399" r:id="rId42"/>
    <p:sldId id="400" r:id="rId43"/>
    <p:sldId id="401" r:id="rId44"/>
    <p:sldId id="402" r:id="rId45"/>
    <p:sldId id="403" r:id="rId46"/>
    <p:sldId id="441" r:id="rId47"/>
    <p:sldId id="405" r:id="rId48"/>
    <p:sldId id="442" r:id="rId49"/>
    <p:sldId id="443" r:id="rId50"/>
    <p:sldId id="444" r:id="rId51"/>
    <p:sldId id="404" r:id="rId52"/>
    <p:sldId id="406" r:id="rId53"/>
    <p:sldId id="445" r:id="rId54"/>
    <p:sldId id="446" r:id="rId55"/>
    <p:sldId id="407" r:id="rId56"/>
    <p:sldId id="69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391"/>
            <p14:sldId id="416"/>
            <p14:sldId id="414"/>
            <p14:sldId id="692"/>
            <p14:sldId id="693"/>
            <p14:sldId id="392"/>
            <p14:sldId id="425"/>
            <p14:sldId id="428"/>
            <p14:sldId id="429"/>
            <p14:sldId id="430"/>
            <p14:sldId id="427"/>
            <p14:sldId id="420"/>
            <p14:sldId id="393"/>
            <p14:sldId id="394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44"/>
            <p14:sldId id="404"/>
            <p14:sldId id="406"/>
            <p14:sldId id="445"/>
            <p14:sldId id="446"/>
            <p14:sldId id="407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4658" autoAdjust="0"/>
  </p:normalViewPr>
  <p:slideViewPr>
    <p:cSldViewPr snapToGrid="0">
      <p:cViewPr varScale="1">
        <p:scale>
          <a:sx n="91" d="100"/>
          <a:sy n="91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245829" y="3038286"/>
            <a:ext cx="2888697" cy="2558639"/>
            <a:chOff x="6245829" y="3038286"/>
            <a:chExt cx="2888697" cy="25586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6245829" y="4955792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474227" y="5304211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B0B2E0B-DDC2-2B42-9516-1FC89EE46F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Elements of a semantic change could be non-contiguous in source code</a:t>
            </a:r>
          </a:p>
        </p:txBody>
      </p: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A035-3A15-F346-97A7-012EA0C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5BA2-A086-6E47-929F-D2DFEB97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B218-F64E-0948-ACA9-75EC695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6956-DD4A-884B-8E40-B1FA8BE2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Different semantic changes could have the same syntactic change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7453-FDDD-EA4B-9013-4424A7D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55840-E9C2-FC4B-966F-912AD43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A471EE-9D3B-4342-8CC9-7E567D172610}"/>
              </a:ext>
            </a:extLst>
          </p:cNvPr>
          <p:cNvGrpSpPr/>
          <p:nvPr/>
        </p:nvGrpSpPr>
        <p:grpSpPr>
          <a:xfrm>
            <a:off x="3262950" y="5663116"/>
            <a:ext cx="5186013" cy="335437"/>
            <a:chOff x="3262950" y="5663116"/>
            <a:chExt cx="5186013" cy="33543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7B134F6-0A90-B147-A278-AEC8C2750BFA}"/>
                </a:ext>
              </a:extLst>
            </p:cNvPr>
            <p:cNvCxnSpPr>
              <a:cxnSpLocks/>
              <a:stCxn id="67" idx="3"/>
              <a:endCxn id="117" idx="1"/>
            </p:cNvCxnSpPr>
            <p:nvPr/>
          </p:nvCxnSpPr>
          <p:spPr>
            <a:xfrm flipV="1">
              <a:off x="3262950" y="5995868"/>
              <a:ext cx="5186013" cy="2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BDACC0-5776-A64F-91E0-6AD8C292CA65}"/>
                </a:ext>
              </a:extLst>
            </p:cNvPr>
            <p:cNvSpPr txBox="1"/>
            <p:nvPr/>
          </p:nvSpPr>
          <p:spPr>
            <a:xfrm>
              <a:off x="5103026" y="566311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780E9-3D60-ED4C-A7FC-9DA58AD01623}"/>
              </a:ext>
            </a:extLst>
          </p:cNvPr>
          <p:cNvGrpSpPr/>
          <p:nvPr/>
        </p:nvGrpSpPr>
        <p:grpSpPr>
          <a:xfrm>
            <a:off x="3489077" y="2794468"/>
            <a:ext cx="4994698" cy="361465"/>
            <a:chOff x="3489077" y="2794468"/>
            <a:chExt cx="4994698" cy="3614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DBA92F-9BBA-2541-B32F-8537739E113E}"/>
                </a:ext>
              </a:extLst>
            </p:cNvPr>
            <p:cNvCxnSpPr>
              <a:cxnSpLocks/>
              <a:stCxn id="59" idx="3"/>
              <a:endCxn id="113" idx="1"/>
            </p:cNvCxnSpPr>
            <p:nvPr/>
          </p:nvCxnSpPr>
          <p:spPr>
            <a:xfrm flipV="1">
              <a:off x="3489077" y="2794468"/>
              <a:ext cx="4994698" cy="3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05CCAC-20F7-6741-8A75-0AEB6BC228C4}"/>
                </a:ext>
              </a:extLst>
            </p:cNvPr>
            <p:cNvSpPr txBox="1"/>
            <p:nvPr/>
          </p:nvSpPr>
          <p:spPr>
            <a:xfrm>
              <a:off x="5103026" y="284815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/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ysDot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/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(sub)graphs</a:t>
            </a:r>
          </a:p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isomorphism is computationally expensive</a:t>
            </a:r>
          </a:p>
          <a:p>
            <a:r>
              <a:rPr lang="en-US" dirty="0"/>
              <a:t>There are exponentially many subgraphs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36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39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 1.4 → JDK 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838191" y="4652900"/>
            <a:ext cx="10515609" cy="1490286"/>
            <a:chOff x="838191" y="4652900"/>
            <a:chExt cx="10515609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838191" y="4675932"/>
              <a:ext cx="5694227" cy="1447627"/>
              <a:chOff x="838191" y="4675932"/>
              <a:chExt cx="5694227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5073762"/>
                <a:ext cx="5694227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 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Meaningfulness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Maintenance 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Meaningfulness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fresh commits from 5,832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</a:t>
            </a:r>
            <a:r>
              <a:rPr lang="en-US" dirty="0">
                <a:latin typeface="+mj-lt"/>
              </a:rPr>
              <a:t>Is</a:t>
            </a:r>
            <a:r>
              <a:rPr lang="en-US" dirty="0"/>
              <a:t> the change </a:t>
            </a:r>
            <a:r>
              <a:rPr lang="en-US" dirty="0">
                <a:latin typeface="+mj-lt"/>
              </a:rPr>
              <a:t>at these lines</a:t>
            </a:r>
            <a:r>
              <a:rPr lang="en-US" dirty="0"/>
              <a:t> similar to another change in the past?</a:t>
            </a:r>
          </a:p>
          <a:p>
            <a:pPr lvl="1"/>
            <a:r>
              <a:rPr lang="en-US" dirty="0"/>
              <a:t>Q2: </a:t>
            </a:r>
            <a:r>
              <a:rPr lang="en-US" dirty="0">
                <a:latin typeface="+mj-lt"/>
              </a:rPr>
              <a:t>Can you briefly</a:t>
            </a:r>
            <a:r>
              <a:rPr lang="en-US" dirty="0"/>
              <a:t> describe the change </a:t>
            </a:r>
            <a:r>
              <a:rPr lang="en-US" dirty="0">
                <a:latin typeface="+mj-lt"/>
              </a:rPr>
              <a:t>and why you made 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Q3: </a:t>
            </a:r>
            <a:r>
              <a:rPr lang="en-US" dirty="0">
                <a:latin typeface="+mj-lt"/>
              </a:rPr>
              <a:t>Can you </a:t>
            </a:r>
            <a:r>
              <a:rPr lang="en-US" dirty="0"/>
              <a:t>give a name for the change?</a:t>
            </a:r>
          </a:p>
          <a:p>
            <a:pPr lvl="1"/>
            <a:r>
              <a:rPr lang="en-US" dirty="0"/>
              <a:t>Q4: </a:t>
            </a:r>
            <a:r>
              <a:rPr lang="en-US" dirty="0">
                <a:latin typeface="+mj-lt"/>
              </a:rPr>
              <a:t>Would you like to have</a:t>
            </a:r>
            <a:r>
              <a:rPr lang="en-US" dirty="0"/>
              <a:t> this change automated by a tool?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A5728-7696-EB43-B14D-E8AADAFE4675}"/>
              </a:ext>
            </a:extLst>
          </p:cNvPr>
          <p:cNvGrpSpPr/>
          <p:nvPr/>
        </p:nvGrpSpPr>
        <p:grpSpPr>
          <a:xfrm>
            <a:off x="840700" y="3747840"/>
            <a:ext cx="10515600" cy="2564060"/>
            <a:chOff x="840700" y="3747840"/>
            <a:chExt cx="10515600" cy="256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032D9A-AD03-1B4A-A115-4B4BDD30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258" y="3837781"/>
              <a:ext cx="3298825" cy="247411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7D855B3-329B-024B-A574-502E83B3DD22}"/>
                </a:ext>
              </a:extLst>
            </p:cNvPr>
            <p:cNvSpPr txBox="1">
              <a:spLocks/>
            </p:cNvSpPr>
            <p:nvPr/>
          </p:nvSpPr>
          <p:spPr>
            <a:xfrm>
              <a:off x="840700" y="3747840"/>
              <a:ext cx="10515600" cy="7342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Human judgement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42302"/>
              </p:ext>
            </p:extLst>
          </p:nvPr>
        </p:nvGraphicFramePr>
        <p:xfrm>
          <a:off x="1169232" y="3240088"/>
          <a:ext cx="98635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706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312826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396459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733268" y="1584167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 repeated changes: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874381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Projects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88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Java code change commits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Total changed methods (graphs)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8C00-8A68-FA48-BF22-69F2FB0CAC64}"/>
              </a:ext>
            </a:extLst>
          </p:cNvPr>
          <p:cNvSpPr txBox="1"/>
          <p:nvPr/>
        </p:nvSpPr>
        <p:spPr>
          <a:xfrm>
            <a:off x="1448753" y="31392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72DB9-B8FF-2646-9C8A-BDCB6AC013F2}"/>
              </a:ext>
            </a:extLst>
          </p:cNvPr>
          <p:cNvSpPr txBox="1"/>
          <p:nvPr/>
        </p:nvSpPr>
        <p:spPr>
          <a:xfrm>
            <a:off x="5481862" y="5756626"/>
            <a:ext cx="15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Pattern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A </a:t>
            </a:r>
            <a:r>
              <a:rPr lang="en-US" sz="3600" dirty="0"/>
              <a:t>Graph-based Approach to </a:t>
            </a:r>
            <a:br>
              <a:rPr lang="en-US" sz="3600" dirty="0"/>
            </a:br>
            <a:r>
              <a:rPr lang="en-US" sz="3600" dirty="0"/>
              <a:t>Mine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56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C58765-9F98-CB48-A2FF-929207BC5906}"/>
              </a:ext>
            </a:extLst>
          </p:cNvPr>
          <p:cNvGrpSpPr/>
          <p:nvPr/>
        </p:nvGrpSpPr>
        <p:grpSpPr>
          <a:xfrm>
            <a:off x="817637" y="4094550"/>
            <a:ext cx="5251809" cy="2398325"/>
            <a:chOff x="844192" y="2046904"/>
            <a:chExt cx="9836930" cy="4348984"/>
          </a:xfrm>
        </p:grpSpPr>
        <p:sp>
          <p:nvSpPr>
            <p:cNvPr id="5" name="Flowchart: Multidocument 3">
              <a:extLst>
                <a:ext uri="{FF2B5EF4-FFF2-40B4-BE49-F238E27FC236}">
                  <a16:creationId xmlns:a16="http://schemas.microsoft.com/office/drawing/2014/main" id="{0337449F-51BB-8245-B922-3770BAB4F5E6}"/>
                </a:ext>
              </a:extLst>
            </p:cNvPr>
            <p:cNvSpPr/>
            <p:nvPr/>
          </p:nvSpPr>
          <p:spPr>
            <a:xfrm>
              <a:off x="844192" y="3251495"/>
              <a:ext cx="1295400" cy="1676400"/>
            </a:xfrm>
            <a:prstGeom prst="flowChartMultidocumen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Source code</a:t>
              </a:r>
            </a:p>
            <a:p>
              <a:pPr algn="ctr"/>
              <a:r>
                <a:rPr lang="en-US" sz="800" dirty="0"/>
                <a:t>changes</a:t>
              </a:r>
            </a:p>
          </p:txBody>
        </p:sp>
        <p:sp>
          <p:nvSpPr>
            <p:cNvPr id="6" name="Rectangle 140">
              <a:extLst>
                <a:ext uri="{FF2B5EF4-FFF2-40B4-BE49-F238E27FC236}">
                  <a16:creationId xmlns:a16="http://schemas.microsoft.com/office/drawing/2014/main" id="{B41545C9-CEC8-FB44-BC29-9686715E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248" y="4936403"/>
              <a:ext cx="731371" cy="300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Pattern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40AC3637-7639-F448-9362-0FB6F3895FAD}"/>
                </a:ext>
              </a:extLst>
            </p:cNvPr>
            <p:cNvSpPr/>
            <p:nvPr/>
          </p:nvSpPr>
          <p:spPr>
            <a:xfrm>
              <a:off x="8047229" y="3792017"/>
              <a:ext cx="1219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5AD7AA9-9CC8-F943-9A89-9C3F2E1ABC25}"/>
                </a:ext>
              </a:extLst>
            </p:cNvPr>
            <p:cNvSpPr/>
            <p:nvPr/>
          </p:nvSpPr>
          <p:spPr>
            <a:xfrm>
              <a:off x="2588808" y="3906317"/>
              <a:ext cx="9906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Rectangle 140">
              <a:extLst>
                <a:ext uri="{FF2B5EF4-FFF2-40B4-BE49-F238E27FC236}">
                  <a16:creationId xmlns:a16="http://schemas.microsoft.com/office/drawing/2014/main" id="{CB3CAB94-A69C-1C4B-A5F0-591720729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62359" y="3255535"/>
              <a:ext cx="1447799" cy="601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Extracting change graphs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10" name="Rectangle 140">
              <a:extLst>
                <a:ext uri="{FF2B5EF4-FFF2-40B4-BE49-F238E27FC236}">
                  <a16:creationId xmlns:a16="http://schemas.microsoft.com/office/drawing/2014/main" id="{88D07FEA-F083-B04D-AF3F-2ACF8EE39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894829" y="2801417"/>
              <a:ext cx="1447799" cy="90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Mining frequent subgraphs</a:t>
              </a:r>
              <a:endParaRPr lang="en-US" sz="800" b="1" dirty="0"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AEB421-EC1B-8B4B-B5EE-0372B762F4A7}"/>
                </a:ext>
              </a:extLst>
            </p:cNvPr>
            <p:cNvGrpSpPr/>
            <p:nvPr/>
          </p:nvGrpSpPr>
          <p:grpSpPr>
            <a:xfrm>
              <a:off x="4109959" y="2047063"/>
              <a:ext cx="1266468" cy="1656825"/>
              <a:chOff x="4358670" y="1667395"/>
              <a:chExt cx="1266468" cy="165682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F92817A-E6EC-F44F-9E68-027397EC7049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131DE0-3E4A-184A-BCA2-1A72DDBC1941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20E6056-3C42-7445-82F0-4E465FACB700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913F72C-F655-D54B-8C2C-3B0091E8774B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20EBF0-2EB9-EF4D-A49A-241097EC6DDB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6EABA54-EA5E-1240-8C13-4986C9AF22C6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5ADAD81-DA7C-4D49-AFAE-5F09F575E00C}"/>
                  </a:ext>
                </a:extLst>
              </p:cNvPr>
              <p:cNvCxnSpPr>
                <a:stCxn id="17" idx="4"/>
                <a:endCxn id="12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E27C6E-0B01-DC44-8172-32C3B32FFB5D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D04B724-D8B8-2F4F-8466-6BFD33EC6F45}"/>
                  </a:ext>
                </a:extLst>
              </p:cNvPr>
              <p:cNvCxnSpPr>
                <a:stCxn id="13" idx="3"/>
                <a:endCxn id="15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173FE-5B5B-5342-8F13-76F114D2B4DC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7F7D16-A9D7-8B40-B698-98E8512AF729}"/>
                  </a:ext>
                </a:extLst>
              </p:cNvPr>
              <p:cNvCxnSpPr>
                <a:stCxn id="14" idx="4"/>
                <a:endCxn id="21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691F01-E2B9-5949-BBBE-89B2DE7F0FEF}"/>
                  </a:ext>
                </a:extLst>
              </p:cNvPr>
              <p:cNvCxnSpPr>
                <a:stCxn id="12" idx="4"/>
                <a:endCxn id="21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0A4ECB-CC3E-7047-A034-780B6E46FAFA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EFB854A-660A-1B45-9D8A-470FC77CA56E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C6E67A8-B5C7-F64D-AB0E-D234E6037AE6}"/>
                  </a:ext>
                </a:extLst>
              </p:cNvPr>
              <p:cNvCxnSpPr>
                <a:stCxn id="25" idx="4"/>
                <a:endCxn id="13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B1F94F-AE53-9341-BD13-AFD377ADC48F}"/>
                  </a:ext>
                </a:extLst>
              </p:cNvPr>
              <p:cNvCxnSpPr>
                <a:cxnSpLocks/>
                <a:stCxn id="15" idx="4"/>
                <a:endCxn id="24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4689040-E5DF-4644-9F54-D5072CB73448}"/>
                  </a:ext>
                </a:extLst>
              </p:cNvPr>
              <p:cNvCxnSpPr>
                <a:stCxn id="13" idx="4"/>
                <a:endCxn id="24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FFCA8F-3492-C049-BB60-BC3065A7CD03}"/>
                </a:ext>
              </a:extLst>
            </p:cNvPr>
            <p:cNvGrpSpPr/>
            <p:nvPr/>
          </p:nvGrpSpPr>
          <p:grpSpPr>
            <a:xfrm>
              <a:off x="9414654" y="3154104"/>
              <a:ext cx="1266468" cy="1656825"/>
              <a:chOff x="4358670" y="1667395"/>
              <a:chExt cx="1266468" cy="165682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901F5B-0B9B-A44A-9B1C-8500DE7B742C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E36DA47-579E-7C4D-BDEC-1DA6C5577E19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3D99E60-AA76-7142-A891-F32F374FEAA6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F3DDC29-384D-D444-AC7B-6EC9D7BCC85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10513FE-CAD7-604B-A547-8FBFED3EB121}"/>
                  </a:ext>
                </a:extLst>
              </p:cNvPr>
              <p:cNvCxnSpPr>
                <a:stCxn id="30" idx="6"/>
                <a:endCxn id="31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323D8F6-7A36-2C40-BF0E-FE64CC6BC3CF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EC60C13-2992-EE46-A548-CFB7E4C10F86}"/>
                  </a:ext>
                </a:extLst>
              </p:cNvPr>
              <p:cNvCxnSpPr>
                <a:stCxn id="35" idx="4"/>
                <a:endCxn id="30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225D02-BF7C-2B4A-A0F5-B9DAFEBE28DE}"/>
                  </a:ext>
                </a:extLst>
              </p:cNvPr>
              <p:cNvCxnSpPr>
                <a:stCxn id="30" idx="3"/>
                <a:endCxn id="32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C2F4725-11CC-054D-8634-9E4446B394B9}"/>
                  </a:ext>
                </a:extLst>
              </p:cNvPr>
              <p:cNvCxnSpPr>
                <a:stCxn id="31" idx="3"/>
                <a:endCxn id="33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11A6E3-8936-C34C-9A56-EBB5A9DE7720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967E494-79E9-DC43-A201-77A0E32A707D}"/>
                  </a:ext>
                </a:extLst>
              </p:cNvPr>
              <p:cNvCxnSpPr>
                <a:stCxn id="32" idx="4"/>
                <a:endCxn id="39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9F23398-11F0-7F4D-956C-F7AD18960D75}"/>
                  </a:ext>
                </a:extLst>
              </p:cNvPr>
              <p:cNvCxnSpPr>
                <a:stCxn id="30" idx="4"/>
                <a:endCxn id="39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7C808F-F278-A145-9801-152C77411D5C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D155E4-2937-DA42-9C10-2B99FABC275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4E313EE-B176-8F48-AC2A-47CF1B9FAED9}"/>
                  </a:ext>
                </a:extLst>
              </p:cNvPr>
              <p:cNvCxnSpPr>
                <a:stCxn id="43" idx="4"/>
                <a:endCxn id="31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7B8F8B2-4B87-2041-980F-17C666A79F64}"/>
                  </a:ext>
                </a:extLst>
              </p:cNvPr>
              <p:cNvCxnSpPr>
                <a:cxnSpLocks/>
                <a:stCxn id="33" idx="4"/>
                <a:endCxn id="42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FE9DA9D-13C4-9C4D-98B6-C36867B79E3C}"/>
                  </a:ext>
                </a:extLst>
              </p:cNvPr>
              <p:cNvCxnSpPr>
                <a:stCxn id="31" idx="4"/>
                <a:endCxn id="42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3B3DC88-0F89-B04B-9D2B-53A06A0E9332}"/>
                </a:ext>
              </a:extLst>
            </p:cNvPr>
            <p:cNvGrpSpPr/>
            <p:nvPr/>
          </p:nvGrpSpPr>
          <p:grpSpPr>
            <a:xfrm>
              <a:off x="6089121" y="2046904"/>
              <a:ext cx="1266468" cy="1656825"/>
              <a:chOff x="4358670" y="1667395"/>
              <a:chExt cx="1266468" cy="165682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30319F-862C-4845-A98B-B5634B17D55F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6E9CBC1-5FCA-F34C-975C-BD1BE40B7E0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892C737-87F9-884B-ACAF-3C99628C0265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980E86-0672-5041-BBEB-32EE1370CD33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AF19FDA-1B64-C545-85F1-CDA31FA0DDEB}"/>
                  </a:ext>
                </a:extLst>
              </p:cNvPr>
              <p:cNvCxnSpPr>
                <a:stCxn id="48" idx="6"/>
                <a:endCxn id="49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567676-A419-FC4F-8EF3-725CE42FA311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E76984A-7F73-1E4E-B173-0D048737CC5F}"/>
                  </a:ext>
                </a:extLst>
              </p:cNvPr>
              <p:cNvCxnSpPr>
                <a:stCxn id="53" idx="4"/>
                <a:endCxn id="48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BA90489-7966-B046-BE0C-A0EA5C82301C}"/>
                  </a:ext>
                </a:extLst>
              </p:cNvPr>
              <p:cNvCxnSpPr>
                <a:stCxn id="48" idx="3"/>
                <a:endCxn id="50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6EC162-21B2-A448-A2CA-E7439CB6D299}"/>
                  </a:ext>
                </a:extLst>
              </p:cNvPr>
              <p:cNvCxnSpPr>
                <a:stCxn id="49" idx="3"/>
                <a:endCxn id="51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5C9375-4220-5548-A056-18B53032EFE9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57949D1-5339-034C-BC04-8406B3FFD2D6}"/>
                  </a:ext>
                </a:extLst>
              </p:cNvPr>
              <p:cNvCxnSpPr>
                <a:stCxn id="50" idx="4"/>
                <a:endCxn id="57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0AC3545-653C-2B4E-BABD-3BA669916ECA}"/>
                  </a:ext>
                </a:extLst>
              </p:cNvPr>
              <p:cNvCxnSpPr>
                <a:stCxn id="48" idx="4"/>
                <a:endCxn id="57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6F555FE-B7BE-084B-B5CF-2B7B7827D2F3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EFDDC41-F8F5-3E4D-95D0-EEDF683C55B6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D69FC4C-6FF5-2646-B019-3760C744AB4C}"/>
                  </a:ext>
                </a:extLst>
              </p:cNvPr>
              <p:cNvCxnSpPr>
                <a:stCxn id="61" idx="4"/>
                <a:endCxn id="49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8D7DD0C-81A1-634B-B25E-8B9D20F0C360}"/>
                  </a:ext>
                </a:extLst>
              </p:cNvPr>
              <p:cNvCxnSpPr>
                <a:cxnSpLocks/>
                <a:stCxn id="51" idx="4"/>
                <a:endCxn id="60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B8717FD-26CA-0F42-A1C2-0070FCF100A4}"/>
                  </a:ext>
                </a:extLst>
              </p:cNvPr>
              <p:cNvCxnSpPr>
                <a:stCxn id="49" idx="4"/>
                <a:endCxn id="60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31A710B-CB95-C94D-B03A-FE4F5A713F13}"/>
                </a:ext>
              </a:extLst>
            </p:cNvPr>
            <p:cNvGrpSpPr/>
            <p:nvPr/>
          </p:nvGrpSpPr>
          <p:grpSpPr>
            <a:xfrm>
              <a:off x="4109959" y="4355706"/>
              <a:ext cx="1266468" cy="1656825"/>
              <a:chOff x="4358670" y="1667395"/>
              <a:chExt cx="1266468" cy="165682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A9114FC-5377-AE4F-9D0F-325B346AD41D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31AB08C-6959-0D4F-93A2-ED601425CDE3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1C53315-7CA4-6343-92C0-89C51BFD43B9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D7E7EBC-513F-204C-9583-31267718148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7C5E29E-932E-1A4B-9D40-BC694FD9696A}"/>
                  </a:ext>
                </a:extLst>
              </p:cNvPr>
              <p:cNvCxnSpPr>
                <a:stCxn id="66" idx="6"/>
                <a:endCxn id="67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9CA0C5E-967E-9B46-A70E-3A3AAE734195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AFAF3AD-4D6F-804C-AC81-CDF1D3DEA054}"/>
                  </a:ext>
                </a:extLst>
              </p:cNvPr>
              <p:cNvCxnSpPr>
                <a:stCxn id="71" idx="4"/>
                <a:endCxn id="66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40C5A6D-96CE-E94D-90E9-765D11A83BF2}"/>
                  </a:ext>
                </a:extLst>
              </p:cNvPr>
              <p:cNvCxnSpPr>
                <a:stCxn id="66" idx="3"/>
                <a:endCxn id="68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26EC100-6AE7-DF43-96B0-42497ABB8F68}"/>
                  </a:ext>
                </a:extLst>
              </p:cNvPr>
              <p:cNvCxnSpPr>
                <a:stCxn id="67" idx="3"/>
                <a:endCxn id="69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227EBD2-6277-6542-9B27-B05E94162843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00ED3162-F270-7D43-A370-AB3E1150CD29}"/>
                  </a:ext>
                </a:extLst>
              </p:cNvPr>
              <p:cNvCxnSpPr>
                <a:stCxn id="68" idx="4"/>
                <a:endCxn id="75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B7BDE5F-F093-664C-A2F4-B772FB880A6D}"/>
                  </a:ext>
                </a:extLst>
              </p:cNvPr>
              <p:cNvCxnSpPr>
                <a:stCxn id="66" idx="4"/>
                <a:endCxn id="75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5861F3D-8800-8640-9693-809CC11309C7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FF3548F-AB73-B74B-A4A0-0D237541F0B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28591AB-07A5-4040-ADE3-E9AB6CA7963A}"/>
                  </a:ext>
                </a:extLst>
              </p:cNvPr>
              <p:cNvCxnSpPr>
                <a:stCxn id="79" idx="4"/>
                <a:endCxn id="67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5BDB277-320A-264D-9AE3-64FF3BF70CD9}"/>
                  </a:ext>
                </a:extLst>
              </p:cNvPr>
              <p:cNvCxnSpPr>
                <a:cxnSpLocks/>
                <a:stCxn id="69" idx="4"/>
                <a:endCxn id="78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84B0567-9EB1-B241-9EFF-A90346C82470}"/>
                  </a:ext>
                </a:extLst>
              </p:cNvPr>
              <p:cNvCxnSpPr>
                <a:stCxn id="67" idx="4"/>
                <a:endCxn id="78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1B2F0F6-B037-9145-8616-88A1B5A0ED9A}"/>
                </a:ext>
              </a:extLst>
            </p:cNvPr>
            <p:cNvGrpSpPr/>
            <p:nvPr/>
          </p:nvGrpSpPr>
          <p:grpSpPr>
            <a:xfrm>
              <a:off x="6089121" y="4355547"/>
              <a:ext cx="1266468" cy="1656825"/>
              <a:chOff x="4358670" y="1667395"/>
              <a:chExt cx="1266468" cy="165682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F46A8D2-BEF3-EA4E-85B8-A461680B8174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58803EE-70B8-8344-B5D3-561A2B0CFDA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9E8B6B6-30C6-3E45-8449-20F70194334A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A4826F5-8CAC-794E-8E8E-4DDE33CC02CD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5D9AD1F-EB33-FF4E-B636-775D48870119}"/>
                  </a:ext>
                </a:extLst>
              </p:cNvPr>
              <p:cNvCxnSpPr>
                <a:stCxn id="84" idx="6"/>
                <a:endCxn id="85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7929FA1-1CBC-B64E-9C67-F1426794C599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434B13B-DE0A-E848-9A22-08A7771D126F}"/>
                  </a:ext>
                </a:extLst>
              </p:cNvPr>
              <p:cNvCxnSpPr>
                <a:stCxn id="89" idx="4"/>
                <a:endCxn id="84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D93B3B9-257A-3544-AE83-B2900D25F811}"/>
                  </a:ext>
                </a:extLst>
              </p:cNvPr>
              <p:cNvCxnSpPr>
                <a:stCxn id="84" idx="3"/>
                <a:endCxn id="86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4E1A795-2334-9C4F-94C4-7D4ECA77C2BF}"/>
                  </a:ext>
                </a:extLst>
              </p:cNvPr>
              <p:cNvCxnSpPr>
                <a:stCxn id="85" idx="3"/>
                <a:endCxn id="87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2E3702-DE53-BC40-A25F-19C10137AE37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70C8EFF-E594-E047-B8E2-4AB32D41A754}"/>
                  </a:ext>
                </a:extLst>
              </p:cNvPr>
              <p:cNvCxnSpPr>
                <a:stCxn id="86" idx="4"/>
                <a:endCxn id="93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BD10AD8-170B-7F41-88C8-BDC5E6CAB076}"/>
                  </a:ext>
                </a:extLst>
              </p:cNvPr>
              <p:cNvCxnSpPr>
                <a:stCxn id="84" idx="4"/>
                <a:endCxn id="93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A89EC4F-4D1C-0D41-BE7F-7B3FF61A2BA1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465F716-1936-A141-95E4-B2BD0B9C4CE4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C4766DA-7222-1349-AC1A-FF6761256B7D}"/>
                  </a:ext>
                </a:extLst>
              </p:cNvPr>
              <p:cNvCxnSpPr>
                <a:stCxn id="97" idx="4"/>
                <a:endCxn id="85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A773CBE7-7147-B34B-818B-CA04973BC19B}"/>
                  </a:ext>
                </a:extLst>
              </p:cNvPr>
              <p:cNvCxnSpPr>
                <a:cxnSpLocks/>
                <a:stCxn id="87" idx="4"/>
                <a:endCxn id="96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4A93E24-8183-2D42-B0FE-096DB94380BF}"/>
                  </a:ext>
                </a:extLst>
              </p:cNvPr>
              <p:cNvCxnSpPr>
                <a:stCxn id="85" idx="4"/>
                <a:endCxn id="96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E22D2-30F1-354F-91C0-181EDD478E66}"/>
                </a:ext>
              </a:extLst>
            </p:cNvPr>
            <p:cNvSpPr/>
            <p:nvPr/>
          </p:nvSpPr>
          <p:spPr>
            <a:xfrm>
              <a:off x="5972859" y="451996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03B50CE-077E-D346-9C24-B2733D0C6305}"/>
                </a:ext>
              </a:extLst>
            </p:cNvPr>
            <p:cNvCxnSpPr>
              <a:cxnSpLocks/>
              <a:stCxn id="101" idx="5"/>
              <a:endCxn id="84" idx="1"/>
            </p:cNvCxnSpPr>
            <p:nvPr/>
          </p:nvCxnSpPr>
          <p:spPr>
            <a:xfrm>
              <a:off x="6207006" y="4754107"/>
              <a:ext cx="195255" cy="120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957A47-B20D-F340-BADF-1AC63E23CD2B}"/>
                </a:ext>
              </a:extLst>
            </p:cNvPr>
            <p:cNvSpPr/>
            <p:nvPr/>
          </p:nvSpPr>
          <p:spPr>
            <a:xfrm>
              <a:off x="7592637" y="2217856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8218635-1F4F-B24F-AAB9-F9A213C1833E}"/>
                </a:ext>
              </a:extLst>
            </p:cNvPr>
            <p:cNvCxnSpPr>
              <a:stCxn id="103" idx="3"/>
              <a:endCxn id="49" idx="7"/>
            </p:cNvCxnSpPr>
            <p:nvPr/>
          </p:nvCxnSpPr>
          <p:spPr>
            <a:xfrm flipH="1">
              <a:off x="7313838" y="2452003"/>
              <a:ext cx="318972" cy="113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6A7711-C4D2-F040-8F09-FC6837437D4E}"/>
                </a:ext>
              </a:extLst>
            </p:cNvPr>
            <p:cNvSpPr/>
            <p:nvPr/>
          </p:nvSpPr>
          <p:spPr>
            <a:xfrm>
              <a:off x="3975688" y="612156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A0BED3C-D656-4A4C-9C5F-51E3879C6818}"/>
                </a:ext>
              </a:extLst>
            </p:cNvPr>
            <p:cNvCxnSpPr>
              <a:cxnSpLocks/>
              <a:stCxn id="75" idx="3"/>
              <a:endCxn id="105" idx="7"/>
            </p:cNvCxnSpPr>
            <p:nvPr/>
          </p:nvCxnSpPr>
          <p:spPr>
            <a:xfrm flipH="1">
              <a:off x="4209835" y="5972358"/>
              <a:ext cx="213264" cy="189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EDB97C-3DE9-9C4B-B936-931E147B15FF}"/>
                </a:ext>
              </a:extLst>
            </p:cNvPr>
            <p:cNvCxnSpPr>
              <a:stCxn id="68" idx="4"/>
              <a:endCxn id="105" idx="0"/>
            </p:cNvCxnSpPr>
            <p:nvPr/>
          </p:nvCxnSpPr>
          <p:spPr>
            <a:xfrm flipH="1">
              <a:off x="4112848" y="5557308"/>
              <a:ext cx="134271" cy="56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12DA8D8-5D13-684E-BBF8-83067EA91C44}"/>
                </a:ext>
              </a:extLst>
            </p:cNvPr>
            <p:cNvSpPr/>
            <p:nvPr/>
          </p:nvSpPr>
          <p:spPr>
            <a:xfrm>
              <a:off x="5375174" y="5282829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A943A4-D015-AE4F-A35A-FC8A54F530CA}"/>
                </a:ext>
              </a:extLst>
            </p:cNvPr>
            <p:cNvCxnSpPr>
              <a:cxnSpLocks/>
              <a:stCxn id="67" idx="5"/>
              <a:endCxn id="108" idx="0"/>
            </p:cNvCxnSpPr>
            <p:nvPr/>
          </p:nvCxnSpPr>
          <p:spPr>
            <a:xfrm>
              <a:off x="5334676" y="5068759"/>
              <a:ext cx="177658" cy="21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9739E87-8F7C-534D-A1A5-10AFF8EB908F}"/>
                </a:ext>
              </a:extLst>
            </p:cNvPr>
            <p:cNvCxnSpPr>
              <a:cxnSpLocks/>
              <a:stCxn id="108" idx="4"/>
              <a:endCxn id="78" idx="7"/>
            </p:cNvCxnSpPr>
            <p:nvPr/>
          </p:nvCxnSpPr>
          <p:spPr>
            <a:xfrm flipH="1">
              <a:off x="5333319" y="5557149"/>
              <a:ext cx="179015" cy="221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0FA6AD4-FB2C-8843-B880-B11CBE96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3" y="1891403"/>
            <a:ext cx="3872827" cy="1943572"/>
          </a:xfrm>
          <a:prstGeom prst="rect">
            <a:avLst/>
          </a:prstGeom>
        </p:spPr>
      </p:pic>
      <p:graphicFrame>
        <p:nvGraphicFramePr>
          <p:cNvPr id="112" name="Content Placeholder 4">
            <a:extLst>
              <a:ext uri="{FF2B5EF4-FFF2-40B4-BE49-F238E27FC236}">
                <a16:creationId xmlns:a16="http://schemas.microsoft.com/office/drawing/2014/main" id="{9DCFB94B-3242-1542-AD88-340AE6F85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10281"/>
              </p:ext>
            </p:extLst>
          </p:nvPr>
        </p:nvGraphicFramePr>
        <p:xfrm>
          <a:off x="7333494" y="1888985"/>
          <a:ext cx="3356875" cy="2115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75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28667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sz="8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303764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pic>
        <p:nvPicPr>
          <p:cNvPr id="113" name="Content Placeholder 4">
            <a:extLst>
              <a:ext uri="{FF2B5EF4-FFF2-40B4-BE49-F238E27FC236}">
                <a16:creationId xmlns:a16="http://schemas.microsoft.com/office/drawing/2014/main" id="{EBB4E40E-69DA-5247-8517-C1988B21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63" y="4332969"/>
            <a:ext cx="3372311" cy="18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repeated changes: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1D64-4584-554C-B463-28CFB338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FAE5D-0B60-DC42-A8AD-79A0BBE6EA78}"/>
              </a:ext>
            </a:extLst>
          </p:cNvPr>
          <p:cNvSpPr txBox="1"/>
          <p:nvPr/>
        </p:nvSpPr>
        <p:spPr>
          <a:xfrm>
            <a:off x="3198055" y="2128703"/>
            <a:ext cx="57958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Detect Repetitive Code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F9D82-F589-5D43-9EE9-475FF2000921}"/>
              </a:ext>
            </a:extLst>
          </p:cNvPr>
          <p:cNvSpPr txBox="1"/>
          <p:nvPr/>
        </p:nvSpPr>
        <p:spPr>
          <a:xfrm>
            <a:off x="3486443" y="4144522"/>
            <a:ext cx="5219114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Code Change Pattern Mining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9DDDCD9-6059-4847-81CC-70FCAFC337FF}"/>
              </a:ext>
            </a:extLst>
          </p:cNvPr>
          <p:cNvSpPr/>
          <p:nvPr/>
        </p:nvSpPr>
        <p:spPr>
          <a:xfrm>
            <a:off x="5835748" y="2929597"/>
            <a:ext cx="520504" cy="998806"/>
          </a:xfrm>
          <a:prstGeom prst="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4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15C4-787D-3347-B605-38013546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Changes have Semantic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D12B-1C63-3545-BB1D-38910A86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75ABC-EC8C-DD45-AF31-63D25047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="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8082</TotalTime>
  <Words>2618</Words>
  <Application>Microsoft Macintosh PowerPoint</Application>
  <PresentationFormat>Widescreen</PresentationFormat>
  <Paragraphs>998</Paragraphs>
  <Slides>56</Slides>
  <Notes>28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Example of Repeated Code Changes</vt:lpstr>
      <vt:lpstr>Repeated Changes and Applications</vt:lpstr>
      <vt:lpstr>Repeated Changes and Applications</vt:lpstr>
      <vt:lpstr>PowerPoint Presentation</vt:lpstr>
      <vt:lpstr>Code Changes have Semantic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Syntactically un-changed program elements could carry the semantic context of change</vt:lpstr>
      <vt:lpstr>Elements of a semantic change could be non-contiguous in source code</vt:lpstr>
      <vt:lpstr>Different semantic changes could have the same syntactic change representation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Meaningfulness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CPatMiner: A Graph-based Approach to  Mine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1443</cp:revision>
  <dcterms:created xsi:type="dcterms:W3CDTF">2014-09-08T02:26:31Z</dcterms:created>
  <dcterms:modified xsi:type="dcterms:W3CDTF">2019-05-21T04:25:16Z</dcterms:modified>
</cp:coreProperties>
</file>